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19"/>
  </p:notesMasterIdLst>
  <p:sldIdLst>
    <p:sldId id="269" r:id="rId2"/>
    <p:sldId id="270" r:id="rId3"/>
    <p:sldId id="271" r:id="rId4"/>
    <p:sldId id="265" r:id="rId5"/>
    <p:sldId id="289" r:id="rId6"/>
    <p:sldId id="266" r:id="rId7"/>
    <p:sldId id="284" r:id="rId8"/>
    <p:sldId id="267" r:id="rId9"/>
    <p:sldId id="277" r:id="rId10"/>
    <p:sldId id="286" r:id="rId11"/>
    <p:sldId id="279" r:id="rId12"/>
    <p:sldId id="258" r:id="rId13"/>
    <p:sldId id="260" r:id="rId14"/>
    <p:sldId id="263" r:id="rId15"/>
    <p:sldId id="290" r:id="rId16"/>
    <p:sldId id="282" r:id="rId17"/>
    <p:sldId id="27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9203AE-9BA2-9B49-98CA-73E8676518C9}">
          <p14:sldIdLst>
            <p14:sldId id="269"/>
            <p14:sldId id="270"/>
            <p14:sldId id="271"/>
          </p14:sldIdLst>
        </p14:section>
        <p14:section name="Visibility Graphs" id="{A531270D-22C5-6A47-9ACB-FC3658D30E11}">
          <p14:sldIdLst>
            <p14:sldId id="265"/>
            <p14:sldId id="289"/>
            <p14:sldId id="266"/>
            <p14:sldId id="284"/>
            <p14:sldId id="267"/>
            <p14:sldId id="277"/>
          </p14:sldIdLst>
        </p14:section>
        <p14:section name="Object Detection" id="{BBD2977C-F303-3E40-8167-E8DD4F83279E}">
          <p14:sldIdLst>
            <p14:sldId id="286"/>
            <p14:sldId id="279"/>
            <p14:sldId id="258"/>
            <p14:sldId id="260"/>
          </p14:sldIdLst>
        </p14:section>
        <p14:section name="Network Architecture" id="{A16A4BE8-9652-5146-A5F1-23229F9DD3FD}">
          <p14:sldIdLst>
            <p14:sldId id="263"/>
            <p14:sldId id="290"/>
            <p14:sldId id="282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160"/>
    <p:restoredTop sz="86413"/>
  </p:normalViewPr>
  <p:slideViewPr>
    <p:cSldViewPr snapToGrid="0">
      <p:cViewPr varScale="1">
        <p:scale>
          <a:sx n="259" d="100"/>
          <a:sy n="259" d="100"/>
        </p:scale>
        <p:origin x="151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5" d="100"/>
        <a:sy n="9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sv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EC4DBB-E748-DD4C-819B-7D5966EDC451}" type="datetimeFigureOut">
              <a:t>12/4/24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8D93A4-07E9-624F-AC71-12259DE3380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0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418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843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"Minimal Layers" is a sales gimmick</a:t>
            </a:r>
          </a:p>
          <a:p>
            <a:r>
              <a:rPr lang="en-US"/>
              <a:t>My Senior Scientist pointed it out upon joining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772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Corrupt images in semantically identical ways</a:t>
            </a:r>
          </a:p>
          <a:p>
            <a:endParaRPr lang="en-US"/>
          </a:p>
          <a:p>
            <a:r>
              <a:rPr lang="en-US"/>
              <a:t>wrote user facing documentation for unreal engine instructions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6144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Ran a few training runs</a:t>
            </a:r>
          </a:p>
          <a:p>
            <a:r>
              <a:rPr lang="en-US"/>
              <a:t>Mainly managed data engineering and data loaders</a:t>
            </a:r>
          </a:p>
          <a:p>
            <a:r>
              <a:rPr lang="en-US"/>
              <a:t>hierarchial loss functions based on context</a:t>
            </a:r>
          </a:p>
          <a:p>
            <a:r>
              <a:rPr lang="en-US"/>
              <a:t>shouldn't have spent weeks on the YAML</a:t>
            </a:r>
          </a:p>
          <a:p>
            <a:r>
              <a:rPr lang="en-US"/>
              <a:t>none of the same licensing issues as ultralytics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80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Logos Technologies, recently acquired by Elbit Systems of America (both have relatively small presence)</a:t>
            </a:r>
          </a:p>
          <a:p>
            <a:endParaRPr lang="en-US"/>
          </a:p>
          <a:p>
            <a:r>
              <a:rPr lang="en-US"/>
              <a:t>Automated Target Recognition</a:t>
            </a:r>
          </a:p>
          <a:p>
            <a:r>
              <a:rPr lang="en-US"/>
              <a:t>Manged SSD End-To-End</a:t>
            </a:r>
          </a:p>
          <a:p>
            <a:r>
              <a:rPr lang="en-US"/>
              <a:t>Assisted with RTDETR while mainly doing path planning</a:t>
            </a:r>
          </a:p>
          <a:p>
            <a:r>
              <a:rPr lang="en-US"/>
              <a:t>30% ATR Research 30% Process Automation 40% Path Planning</a:t>
            </a:r>
          </a:p>
          <a:p>
            <a:r>
              <a:rPr lang="en-US"/>
              <a:t>Layoffs during Acquisition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2925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All of my goals were to close the capabilities gap against anduril</a:t>
            </a:r>
          </a:p>
          <a:p>
            <a:endParaRPr lang="en-US"/>
          </a:p>
          <a:p>
            <a:r>
              <a:rPr lang="en-US"/>
              <a:t>Company had experience with Border Patrol analyzing multiple images at a Time</a:t>
            </a:r>
          </a:p>
          <a:p>
            <a:r>
              <a:rPr lang="en-US"/>
              <a:t>Attached 360 degree IR camera to hot air balloon in Iraq</a:t>
            </a:r>
          </a:p>
          <a:p>
            <a:r>
              <a:rPr lang="en-US"/>
              <a:t>good pipelines for most of the main code</a:t>
            </a:r>
          </a:p>
          <a:p>
            <a:endParaRPr lang="en-US"/>
          </a:p>
          <a:p>
            <a:r>
              <a:rPr lang="en-US"/>
              <a:t>Would Anduril advertise missile defense capapbilites?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956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Was told to implement A* search for production uses</a:t>
            </a:r>
          </a:p>
          <a:p>
            <a:r>
              <a:rPr lang="en-US"/>
              <a:t>Preprocesses graph from list of polygons</a:t>
            </a:r>
          </a:p>
          <a:p>
            <a:r>
              <a:rPr lang="en-US"/>
              <a:t>Approximate circles</a:t>
            </a:r>
          </a:p>
          <a:p>
            <a:r>
              <a:rPr lang="en-US"/>
              <a:t>1) Not obvious that shortest path is either straight line or touching an obstacle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863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Use open source implementations as often as possible</a:t>
            </a:r>
          </a:p>
          <a:p>
            <a:r>
              <a:rPr lang="en-US"/>
              <a:t>Failed to observe that the half-open interval checking is also O(n)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4219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Vertex function </a:t>
            </a:r>
          </a:p>
          <a:p>
            <a:endParaRPr lang="en-US"/>
          </a:p>
          <a:p>
            <a:r>
              <a:rPr lang="en-US"/>
              <a:t>Euclidean:</a:t>
            </a:r>
          </a:p>
          <a:p>
            <a:r>
              <a:rPr lang="en-US"/>
              <a:t>Distance between edges is a form of the euclidean distance where the triangle inequalilty holds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Should have made it look way more professional</a:t>
            </a:r>
          </a:p>
          <a:p>
            <a:endParaRPr lang="en-US"/>
          </a:p>
          <a:p>
            <a:r>
              <a:rPr lang="en-US"/>
              <a:t>Should have leaned more into "AI"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834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Missile guidance system</a:t>
            </a:r>
          </a:p>
          <a:p>
            <a:pPr marL="171450" indent="-171450">
              <a:buFontTx/>
              <a:buChar char="-"/>
            </a:pPr>
            <a:r>
              <a:rPr lang="en-US"/>
              <a:t>pytorch does not do branch and bound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301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Taught myself the basics of convex optimization during this time</a:t>
            </a:r>
          </a:p>
          <a:p>
            <a:r>
              <a:rPr lang="en-US"/>
              <a:t>I got mixed up a lot about the differences between each type of optimization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8D93A4-07E9-624F-AC71-12259DE33806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04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677083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911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6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81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05022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548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600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046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504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71379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7211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70BB86D-EC77-5A41-946D-4EF223B166ED}" type="datetimeFigureOut">
              <a:t>12/4/24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1DE6C761-4CDB-C74E-971B-5AB3CC421502}" type="slidenum">
              <a:rPr lang="en-US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7108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ytorch.org/vision/main/transforms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acktPublishing/Advanced-Deep-Learning-with-Keras/tree/master/chapter11-detection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yuwenyu/RT-DETR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304.08069" TargetMode="Externa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aipanrex.github.io/2016/10/19/Distance-Tables-Part-2-Lees-Visibility-Graph-Algorithm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atthewachan/vgraph" TargetMode="External"/><Relationship Id="rId4" Type="http://schemas.openxmlformats.org/officeDocument/2006/relationships/hyperlink" Target="https://stackoverflow.com/questions/46947532/can-someone-please-explain-the-ray-casting-algorithm-for-point-in-polygon-i-e-c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arxiv.org/abs/2205.04422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E77ED-875D-A0AE-F5BA-68ACB0C2D5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742" y="1466113"/>
            <a:ext cx="9144000" cy="1009134"/>
          </a:xfrm>
        </p:spPr>
        <p:txBody>
          <a:bodyPr/>
          <a:lstStyle/>
          <a:p>
            <a:r>
              <a:rPr lang="en-US"/>
              <a:t>path planning &amp; ATR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78840-95FA-3A1C-278D-4EB03D022E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2475247"/>
            <a:ext cx="6831673" cy="1086237"/>
          </a:xfrm>
        </p:spPr>
        <p:txBody>
          <a:bodyPr/>
          <a:lstStyle/>
          <a:p>
            <a:r>
              <a:rPr lang="en-US"/>
              <a:t>Akshay</a:t>
            </a:r>
          </a:p>
        </p:txBody>
      </p:sp>
    </p:spTree>
    <p:extLst>
      <p:ext uri="{BB962C8B-B14F-4D97-AF65-F5344CB8AC3E}">
        <p14:creationId xmlns:p14="http://schemas.microsoft.com/office/powerpoint/2010/main" val="486946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46C60-E257-3113-D3C9-AD26B46D7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Convex Optimization</a:t>
            </a:r>
            <a:r>
              <a:rPr lang="en-US" i="1"/>
              <a:t>(Machine Learning)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ADAC0-74FF-52BC-AE9B-7FE8166B0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428750"/>
            <a:ext cx="9601200" cy="3581400"/>
          </a:xfrm>
        </p:spPr>
        <p:txBody>
          <a:bodyPr/>
          <a:lstStyle/>
          <a:p>
            <a:r>
              <a:rPr lang="en-US"/>
              <a:t>Extremely similar to nonlinear optimization:</a:t>
            </a:r>
          </a:p>
          <a:p>
            <a:pPr lvl="1"/>
            <a:r>
              <a:rPr lang="en-US"/>
              <a:t>Gradient Descent Methods (Stochastic Gradient Descent)</a:t>
            </a:r>
          </a:p>
          <a:p>
            <a:pPr lvl="1"/>
            <a:r>
              <a:rPr lang="en-US"/>
              <a:t>Interior Point Methods (Nestorov Momentum)</a:t>
            </a:r>
          </a:p>
          <a:p>
            <a:r>
              <a:rPr lang="en-US"/>
              <a:t>Loss is based off actual minimization goal</a:t>
            </a:r>
          </a:p>
          <a:p>
            <a:pPr lvl="1"/>
            <a:r>
              <a:rPr lang="en-US"/>
              <a:t>no constraints (regularization)</a:t>
            </a:r>
          </a:p>
        </p:txBody>
      </p:sp>
    </p:spTree>
    <p:extLst>
      <p:ext uri="{BB962C8B-B14F-4D97-AF65-F5344CB8AC3E}">
        <p14:creationId xmlns:p14="http://schemas.microsoft.com/office/powerpoint/2010/main" val="958471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3CEC4-CBF0-8332-9C13-A5FDC0BE8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Network Architecture:</a:t>
            </a:r>
            <a:br>
              <a:rPr lang="en-US"/>
            </a:br>
            <a:r>
              <a:rPr lang="en-US"/>
              <a:t>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3A361-FE8F-DF6C-88C8-8FDDB1C44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89438"/>
            <a:ext cx="9601200" cy="3877962"/>
          </a:xfrm>
        </p:spPr>
        <p:txBody>
          <a:bodyPr/>
          <a:lstStyle/>
          <a:p>
            <a:r>
              <a:rPr lang="en-US"/>
              <a:t>Modern Object Detectors consist of three parts:</a:t>
            </a:r>
          </a:p>
          <a:p>
            <a:pPr lvl="1"/>
            <a:r>
              <a:rPr lang="en-US"/>
              <a:t>backbone, neck, and head</a:t>
            </a:r>
          </a:p>
          <a:p>
            <a:r>
              <a:rPr lang="en-US"/>
              <a:t>Recent developments focus on the head:</a:t>
            </a:r>
          </a:p>
          <a:p>
            <a:pPr lvl="1"/>
            <a:r>
              <a:rPr lang="en-US"/>
              <a:t>Best way to map image features to actual objects</a:t>
            </a:r>
          </a:p>
          <a:p>
            <a:r>
              <a:rPr lang="en-US"/>
              <a:t>SSD was optimized for speed:</a:t>
            </a:r>
          </a:p>
          <a:p>
            <a:pPr lvl="1"/>
            <a:r>
              <a:rPr lang="en-US"/>
              <a:t>Needed to run on NVIDIA Xavier (NVIDIA Orin is the latest)</a:t>
            </a:r>
          </a:p>
          <a:p>
            <a:pPr lvl="1"/>
            <a:r>
              <a:rPr lang="en-US"/>
              <a:t>Quantized to fp16, Used minimal layers</a:t>
            </a:r>
          </a:p>
          <a:p>
            <a:r>
              <a:rPr lang="en-US"/>
              <a:t>RTDETR optimized for accuracy:</a:t>
            </a:r>
          </a:p>
          <a:p>
            <a:pPr lvl="1"/>
            <a:r>
              <a:rPr lang="en-US"/>
              <a:t>Ran on Orin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644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E3BA22-A16D-7253-5059-D6634ACCEC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46" y="36575"/>
            <a:ext cx="9524011" cy="1063646"/>
          </a:xfrm>
          <a:ln>
            <a:solidFill>
              <a:schemeClr val="tx1"/>
            </a:solidFill>
          </a:ln>
        </p:spPr>
        <p:txBody>
          <a:bodyPr>
            <a:normAutofit fontScale="90000"/>
          </a:bodyPr>
          <a:lstStyle/>
          <a:p>
            <a:r>
              <a:rPr lang="en-US"/>
              <a:t>ATR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62C3326-EF55-F4EF-2768-3A5895AB6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36575"/>
            <a:ext cx="4838700" cy="5778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25E91F-1E0E-9B6F-63FF-01F09B1B13D6}"/>
              </a:ext>
            </a:extLst>
          </p:cNvPr>
          <p:cNvSpPr txBox="1"/>
          <p:nvPr/>
        </p:nvSpPr>
        <p:spPr>
          <a:xfrm>
            <a:off x="1390976" y="1424727"/>
            <a:ext cx="654330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Data Preparation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/>
              <a:t>Generation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/>
              <a:t>Augmentation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Network Architecture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/>
              <a:t>SSD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/>
              <a:t>RTDETR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Tooling</a:t>
            </a:r>
          </a:p>
        </p:txBody>
      </p:sp>
    </p:spTree>
    <p:extLst>
      <p:ext uri="{BB962C8B-B14F-4D97-AF65-F5344CB8AC3E}">
        <p14:creationId xmlns:p14="http://schemas.microsoft.com/office/powerpoint/2010/main" val="2536513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F6C6B-FC8F-0B61-13E5-21CB2CDFF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DD8E4-120F-C7AC-6692-07A25D0C9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428750"/>
            <a:ext cx="4800600" cy="3581400"/>
          </a:xfrm>
        </p:spPr>
        <p:txBody>
          <a:bodyPr/>
          <a:lstStyle/>
          <a:p>
            <a:r>
              <a:rPr lang="en-US"/>
              <a:t>Data Generation</a:t>
            </a:r>
          </a:p>
          <a:p>
            <a:pPr lvl="1"/>
            <a:r>
              <a:rPr lang="en-US"/>
              <a:t>Unreal Engine</a:t>
            </a:r>
          </a:p>
          <a:p>
            <a:pPr lvl="1"/>
            <a:r>
              <a:rPr lang="en-US"/>
              <a:t>Microsoft Flight Simulator</a:t>
            </a:r>
          </a:p>
          <a:p>
            <a:r>
              <a:rPr lang="en-US">
                <a:hlinkClick r:id="rId3"/>
              </a:rPr>
              <a:t>Data Augmentation</a:t>
            </a:r>
            <a:endParaRPr lang="en-US"/>
          </a:p>
          <a:p>
            <a:pPr lvl="1"/>
            <a:r>
              <a:rPr lang="en-US"/>
              <a:t>Corrupt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C3C81E-1EFD-EA57-2A8D-E399318B4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99758"/>
            <a:ext cx="5190564" cy="29196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E7D060-D576-9800-081C-DAA72A3617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638551"/>
            <a:ext cx="5537200" cy="31146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39A702-755F-74B6-A66A-BEAECE6FFB6A}"/>
              </a:ext>
            </a:extLst>
          </p:cNvPr>
          <p:cNvSpPr txBox="1"/>
          <p:nvPr/>
        </p:nvSpPr>
        <p:spPr>
          <a:xfrm>
            <a:off x="8294146" y="2614108"/>
            <a:ext cx="252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Unreal Engine</a:t>
            </a:r>
          </a:p>
        </p:txBody>
      </p:sp>
    </p:spTree>
    <p:extLst>
      <p:ext uri="{BB962C8B-B14F-4D97-AF65-F5344CB8AC3E}">
        <p14:creationId xmlns:p14="http://schemas.microsoft.com/office/powerpoint/2010/main" val="4081589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7DCCC-3436-3459-E4D5-AAB048C7A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Network Architecture: SSD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25BF14-74F6-621B-E48D-B8F4A85D45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1060" y="1347788"/>
            <a:ext cx="11230382" cy="3579812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12DA36-9D96-0956-EB0B-08504F6D5059}"/>
              </a:ext>
            </a:extLst>
          </p:cNvPr>
          <p:cNvSpPr txBox="1"/>
          <p:nvPr/>
        </p:nvSpPr>
        <p:spPr>
          <a:xfrm>
            <a:off x="1131570" y="3028950"/>
            <a:ext cx="538353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SSD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hlinkClick r:id="rId4"/>
              </a:rPr>
              <a:t>Mature Implementation</a:t>
            </a:r>
            <a:endParaRPr 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Used Simulation Data for first iteration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Included small subsets of labeled real-data for all later iterations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Used SSD until compute requirements were relaxed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Wrote memory management code to run inference inside of event loop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Used TensorRT 8.X with batchedNMSPlugin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Used netron to visualize output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327665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1B7CA-1296-A455-FA7E-6B4FDCFDD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300" y="273050"/>
            <a:ext cx="9601200" cy="5346700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US"/>
              <a:t>Allocate GPU Memory 1x</a:t>
            </a:r>
          </a:p>
          <a:p>
            <a:pPr marL="987552" lvl="1" indent="-457200">
              <a:buAutoNum type="arabicPeriod"/>
            </a:pPr>
            <a:r>
              <a:rPr lang="en-US"/>
              <a:t>Event Loop</a:t>
            </a:r>
          </a:p>
          <a:p>
            <a:pPr marL="1444752" lvl="2" indent="-457200">
              <a:buAutoNum type="arabicPeriod"/>
            </a:pPr>
            <a:r>
              <a:rPr lang="en-US"/>
              <a:t>If(output ready)</a:t>
            </a:r>
          </a:p>
          <a:p>
            <a:pPr marL="1901952" lvl="3" indent="-457200">
              <a:buAutoNum type="arabicPeriod"/>
            </a:pPr>
            <a:r>
              <a:rPr lang="en-US"/>
              <a:t>interpret the output</a:t>
            </a:r>
          </a:p>
          <a:p>
            <a:pPr marL="1444752" lvl="2" indent="-457200">
              <a:buAutoNum type="arabicPeriod"/>
            </a:pPr>
            <a:r>
              <a:rPr lang="en-US"/>
              <a:t>If(input ready)</a:t>
            </a:r>
          </a:p>
          <a:p>
            <a:pPr marL="1901952" lvl="3" indent="-457200">
              <a:buAutoNum type="arabicPeriod"/>
            </a:pPr>
            <a:r>
              <a:rPr lang="en-US"/>
              <a:t>cuda memcpy</a:t>
            </a:r>
          </a:p>
          <a:p>
            <a:pPr marL="1444752" lvl="2" indent="-457200">
              <a:buAutoNum type="arabicPeriod"/>
            </a:pPr>
            <a:r>
              <a:rPr lang="en-US"/>
              <a:t>Network </a:t>
            </a:r>
          </a:p>
          <a:p>
            <a:pPr marL="987552" lvl="1" indent="-457200">
              <a:buAutoNum type="arabicPeriod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05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872A5-3902-A8AE-D501-AB2FA8759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7989"/>
          </a:xfrm>
        </p:spPr>
        <p:txBody>
          <a:bodyPr/>
          <a:lstStyle/>
          <a:p>
            <a:r>
              <a:rPr lang="en-US"/>
              <a:t>RTDETR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D0D94-5F64-6AAA-9711-6C7BDAD95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43789"/>
            <a:ext cx="9601200" cy="4423611"/>
          </a:xfrm>
        </p:spPr>
        <p:txBody>
          <a:bodyPr/>
          <a:lstStyle/>
          <a:p>
            <a:r>
              <a:rPr lang="en-US"/>
              <a:t>Transformers instead of anchor boxes</a:t>
            </a:r>
          </a:p>
          <a:p>
            <a:r>
              <a:rPr lang="en-US"/>
              <a:t>Data Engineering</a:t>
            </a:r>
          </a:p>
          <a:p>
            <a:r>
              <a:rPr lang="en-US">
                <a:hlinkClick r:id="rId3"/>
              </a:rPr>
              <a:t>Mature Implementation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784D75-4714-57FA-2284-520D9D40C1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6064" y="3149414"/>
            <a:ext cx="7772400" cy="28374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C1E190-B8CE-7836-E390-CE017C9D0C56}"/>
              </a:ext>
            </a:extLst>
          </p:cNvPr>
          <p:cNvSpPr txBox="1"/>
          <p:nvPr/>
        </p:nvSpPr>
        <p:spPr>
          <a:xfrm>
            <a:off x="2925463" y="6172200"/>
            <a:ext cx="6098058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b="1" i="0" u="none" strike="noStrike">
                <a:solidFill>
                  <a:srgbClr val="000000"/>
                </a:solidFill>
                <a:effectLst/>
                <a:latin typeface="Lucida Grande" panose="020B0600040502020204" pitchFamily="34" charset="0"/>
                <a:hlinkClick r:id="rId5"/>
              </a:rPr>
              <a:t>DETRs Beat YOLOs on Real-time Object Detection</a:t>
            </a:r>
            <a:endParaRPr lang="en-US" b="1" i="0" u="none" strike="noStrike">
              <a:solidFill>
                <a:srgbClr val="000000"/>
              </a:solidFill>
              <a:effectLst/>
              <a:latin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714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A873E-B64D-0933-0517-9B7A3C007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Frontier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ADE80-CEC0-4099-7078-5DFC235EA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8750"/>
            <a:ext cx="4724400" cy="2216818"/>
          </a:xfrm>
        </p:spPr>
        <p:txBody>
          <a:bodyPr/>
          <a:lstStyle/>
          <a:p>
            <a:r>
              <a:rPr lang="en-US"/>
              <a:t>Unsupervised Learning with Autoencoders</a:t>
            </a:r>
          </a:p>
          <a:p>
            <a:r>
              <a:rPr lang="en-US"/>
              <a:t>Fused Detection and Tracking Pipeline with RNNs</a:t>
            </a:r>
          </a:p>
          <a:p>
            <a:r>
              <a:rPr lang="en-US"/>
              <a:t>GANs for 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1655952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D18FC-AC77-697F-624E-2342010FE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Career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7BB79-4B59-E646-673F-912327A3A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2630"/>
          </a:xfrm>
        </p:spPr>
        <p:txBody>
          <a:bodyPr>
            <a:normAutofit/>
          </a:bodyPr>
          <a:lstStyle/>
          <a:p>
            <a:r>
              <a:rPr lang="en-US"/>
              <a:t>Finished college in '22</a:t>
            </a:r>
          </a:p>
          <a:p>
            <a:pPr lvl="1"/>
            <a:r>
              <a:rPr lang="en-US"/>
              <a:t>Learned Computer Vision, Deep Learning Basics</a:t>
            </a:r>
          </a:p>
          <a:p>
            <a:r>
              <a:rPr lang="en-US"/>
              <a:t>Worked IRAD for 2 years</a:t>
            </a:r>
          </a:p>
          <a:p>
            <a:pPr lvl="1"/>
            <a:r>
              <a:rPr lang="en-US"/>
              <a:t>ATR </a:t>
            </a:r>
            <a:r>
              <a:rPr lang="en-US" b="1" i="0"/>
              <a:t>(SSD Network) </a:t>
            </a:r>
            <a:r>
              <a:rPr lang="en-US"/>
              <a:t>: 50% ATR 30% Process Automation 20% Path Planning</a:t>
            </a:r>
          </a:p>
          <a:p>
            <a:pPr lvl="1"/>
            <a:r>
              <a:rPr lang="en-US"/>
              <a:t>Received funding for 1 Senior Scientist</a:t>
            </a:r>
          </a:p>
          <a:p>
            <a:pPr lvl="2"/>
            <a:r>
              <a:rPr lang="en-US"/>
              <a:t>He continued ATR </a:t>
            </a:r>
            <a:r>
              <a:rPr lang="en-US" b="1"/>
              <a:t>(RTDETR Network) </a:t>
            </a:r>
          </a:p>
          <a:p>
            <a:pPr lvl="2"/>
            <a:r>
              <a:rPr lang="en-US"/>
              <a:t>30% ATR Research 30% Process Automation 40% Path Planning</a:t>
            </a:r>
          </a:p>
          <a:p>
            <a:pPr marL="530352" lvl="1" indent="0">
              <a:buNone/>
            </a:pPr>
            <a:endParaRPr lang="en-US"/>
          </a:p>
          <a:p>
            <a:pPr lvl="2"/>
            <a:endParaRPr lang="en-US"/>
          </a:p>
          <a:p>
            <a:pPr lvl="2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3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3726C57-88AC-EE68-1DDD-26322D4B8DEC}"/>
              </a:ext>
            </a:extLst>
          </p:cNvPr>
          <p:cNvSpPr txBox="1"/>
          <p:nvPr/>
        </p:nvSpPr>
        <p:spPr>
          <a:xfrm>
            <a:off x="1768354" y="509134"/>
            <a:ext cx="9408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/>
              <a:t>Close the Algorithm Gap against Anduril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18989D-EB25-A607-3483-6A9436F8A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0156" y="3272311"/>
            <a:ext cx="2895972" cy="345348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3CF0511-ABD2-BE2C-B46B-8B3C9F54A7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4902" y="3327394"/>
            <a:ext cx="3011537" cy="3343317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52AAE22-999D-4443-66BC-2D65185AF5E6}"/>
              </a:ext>
            </a:extLst>
          </p:cNvPr>
          <p:cNvSpPr txBox="1"/>
          <p:nvPr/>
        </p:nvSpPr>
        <p:spPr>
          <a:xfrm>
            <a:off x="967609" y="1702650"/>
            <a:ext cx="50126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Capabilities: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/>
              <a:t>Sensor Fusion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/>
              <a:t>EO Data Pipelines</a:t>
            </a:r>
          </a:p>
          <a:p>
            <a:endParaRPr lang="en-US" sz="3200"/>
          </a:p>
          <a:p>
            <a:endParaRPr lang="en-US" sz="32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755B32-B9D8-E747-1E6F-9A402083CCC0}"/>
              </a:ext>
            </a:extLst>
          </p:cNvPr>
          <p:cNvSpPr txBox="1"/>
          <p:nvPr/>
        </p:nvSpPr>
        <p:spPr>
          <a:xfrm>
            <a:off x="8337696" y="2395147"/>
            <a:ext cx="2748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Fury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5EBA92A-FBF3-7D6C-B96E-5FC7A1428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872" y="3714918"/>
            <a:ext cx="5012675" cy="256826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D51DE0C-147D-1C6F-9B90-2153AE7B108E}"/>
              </a:ext>
            </a:extLst>
          </p:cNvPr>
          <p:cNvSpPr txBox="1"/>
          <p:nvPr/>
        </p:nvSpPr>
        <p:spPr>
          <a:xfrm>
            <a:off x="1383632" y="642576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Barracuda</a:t>
            </a:r>
          </a:p>
        </p:txBody>
      </p:sp>
    </p:spTree>
    <p:extLst>
      <p:ext uri="{BB962C8B-B14F-4D97-AF65-F5344CB8AC3E}">
        <p14:creationId xmlns:p14="http://schemas.microsoft.com/office/powerpoint/2010/main" val="521839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ACA97-ACA9-C663-D29B-190238D6F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Path Navigation: Visibility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884AA-1CF5-28AA-1471-A05089BA4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81251" cy="4351338"/>
          </a:xfrm>
        </p:spPr>
        <p:txBody>
          <a:bodyPr/>
          <a:lstStyle/>
          <a:p>
            <a:r>
              <a:rPr lang="en-US"/>
              <a:t>Obstacle Avoidance</a:t>
            </a:r>
          </a:p>
          <a:p>
            <a:r>
              <a:rPr lang="en-US"/>
              <a:t>Input:</a:t>
            </a:r>
          </a:p>
          <a:p>
            <a:pPr lvl="1"/>
            <a:r>
              <a:rPr lang="en-US"/>
              <a:t>List of Polygons </a:t>
            </a:r>
          </a:p>
          <a:p>
            <a:pPr lvl="2"/>
            <a:r>
              <a:rPr lang="en-US"/>
              <a:t>Polygon: List of points</a:t>
            </a:r>
          </a:p>
          <a:p>
            <a:r>
              <a:rPr lang="en-US"/>
              <a:t>Output</a:t>
            </a:r>
          </a:p>
          <a:p>
            <a:pPr lvl="1"/>
            <a:r>
              <a:rPr lang="en-US"/>
              <a:t>Optimal Waypoints</a:t>
            </a:r>
          </a:p>
          <a:p>
            <a:r>
              <a:rPr lang="en-US"/>
              <a:t>Assumes positional control</a:t>
            </a:r>
          </a:p>
          <a:p>
            <a:pPr lvl="1"/>
            <a:r>
              <a:rPr lang="en-US"/>
              <a:t>True in large spaces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AFCEFC-4157-D3AD-A2E3-051633196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550" y="1825625"/>
            <a:ext cx="5519449" cy="510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270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32E2-5765-D9F2-9EF7-4CB5C3FF3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5500"/>
          </a:xfrm>
        </p:spPr>
        <p:txBody>
          <a:bodyPr/>
          <a:lstStyle/>
          <a:p>
            <a:r>
              <a:rPr lang="en-US"/>
              <a:t>Implementation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AA125-0FA6-61E8-ED43-2550B99B9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2399"/>
            <a:ext cx="9601200" cy="5084417"/>
          </a:xfrm>
        </p:spPr>
        <p:txBody>
          <a:bodyPr/>
          <a:lstStyle/>
          <a:p>
            <a:r>
              <a:rPr lang="en-US"/>
              <a:t>Wasn't able to find bugless implementation online</a:t>
            </a:r>
          </a:p>
          <a:p>
            <a:r>
              <a:rPr lang="en-US" b="0" i="0" u="none" strike="noStrike">
                <a:solidFill>
                  <a:srgbClr val="111111"/>
                </a:solidFill>
                <a:effectLst/>
                <a:latin typeface="Helvetica Neue" panose="02000503000000020004" pitchFamily="2" charset="0"/>
                <a:hlinkClick r:id="rId3"/>
              </a:rPr>
              <a:t>Distance Tables Part 2: Lee's Visibility Graph Algorithm</a:t>
            </a:r>
            <a:endParaRPr lang="en-US" b="0" i="0" u="none" strike="noStrike">
              <a:solidFill>
                <a:srgbClr val="111111"/>
              </a:solidFill>
              <a:effectLst/>
              <a:latin typeface="Helvetica Neue" panose="02000503000000020004" pitchFamily="2" charset="0"/>
            </a:endParaRPr>
          </a:p>
          <a:p>
            <a:pPr lvl="1"/>
            <a:r>
              <a:rPr lang="en-US" i="0">
                <a:solidFill>
                  <a:srgbClr val="111111"/>
                </a:solidFill>
                <a:latin typeface="Helvetica Neue" panose="02000503000000020004" pitchFamily="2" charset="0"/>
                <a:hlinkClick r:id="rId4"/>
              </a:rPr>
              <a:t>Raycasting bugs </a:t>
            </a:r>
            <a:r>
              <a:rPr lang="en-US" i="0">
                <a:solidFill>
                  <a:srgbClr val="111111"/>
                </a:solidFill>
                <a:latin typeface="Helvetica Neue" panose="02000503000000020004" pitchFamily="2" charset="0"/>
              </a:rPr>
              <a:t>checking whether a point is inside a nonconvex polygon</a:t>
            </a:r>
          </a:p>
          <a:p>
            <a:pPr lvl="2"/>
            <a:r>
              <a:rPr lang="en-US" i="0">
                <a:solidFill>
                  <a:srgbClr val="111111"/>
                </a:solidFill>
                <a:latin typeface="Helvetica Neue" panose="02000503000000020004" pitchFamily="2" charset="0"/>
              </a:rPr>
              <a:t>check must be &lt; O(n)</a:t>
            </a:r>
          </a:p>
          <a:p>
            <a:r>
              <a:rPr lang="en-US" b="0" u="none" strike="noStrike">
                <a:solidFill>
                  <a:srgbClr val="111111"/>
                </a:solidFill>
                <a:effectLst/>
                <a:latin typeface="Helvetica Neue" panose="02000503000000020004" pitchFamily="2" charset="0"/>
                <a:hlinkClick r:id="rId5"/>
              </a:rPr>
              <a:t>Visibility graph robot path planning in ROS</a:t>
            </a:r>
            <a:endParaRPr lang="en-US" b="0" u="none" strike="noStrike">
              <a:solidFill>
                <a:srgbClr val="111111"/>
              </a:solidFill>
              <a:effectLst/>
              <a:latin typeface="Helvetica Neue" panose="02000503000000020004" pitchFamily="2" charset="0"/>
            </a:endParaRPr>
          </a:p>
          <a:p>
            <a:pPr lvl="1"/>
            <a:r>
              <a:rPr lang="en-US" i="0">
                <a:solidFill>
                  <a:srgbClr val="111111"/>
                </a:solidFill>
                <a:latin typeface="Helvetica Neue" panose="02000503000000020004" pitchFamily="2" charset="0"/>
              </a:rPr>
              <a:t>Doesn't implement adjacent edges</a:t>
            </a:r>
          </a:p>
          <a:p>
            <a:pPr lvl="1"/>
            <a:r>
              <a:rPr lang="en-US" i="0">
                <a:solidFill>
                  <a:srgbClr val="111111"/>
                </a:solidFill>
                <a:latin typeface="Helvetica Neue" panose="02000503000000020004" pitchFamily="2" charset="0"/>
              </a:rPr>
              <a:t>Fails for non-convex polygons</a:t>
            </a:r>
          </a:p>
          <a:p>
            <a:r>
              <a:rPr lang="en-US">
                <a:solidFill>
                  <a:srgbClr val="111111"/>
                </a:solidFill>
                <a:latin typeface="Helvetica Neue" panose="02000503000000020004" pitchFamily="2" charset="0"/>
              </a:rPr>
              <a:t>Implemented naive version in repo</a:t>
            </a:r>
          </a:p>
          <a:p>
            <a:r>
              <a:rPr lang="en-US" i="0">
                <a:solidFill>
                  <a:srgbClr val="111111"/>
                </a:solidFill>
                <a:latin typeface="Helvetica Neue" panose="02000503000000020004" pitchFamily="2" charset="0"/>
              </a:rPr>
              <a:t>Looking back:</a:t>
            </a:r>
          </a:p>
          <a:p>
            <a:pPr lvl="1"/>
            <a:r>
              <a:rPr lang="en-US" b="0" i="0" u="none" strike="noStrike">
                <a:solidFill>
                  <a:srgbClr val="111111"/>
                </a:solidFill>
                <a:effectLst/>
                <a:latin typeface="Helvetica Neue" panose="02000503000000020004" pitchFamily="2" charset="0"/>
              </a:rPr>
              <a:t>Should have used open-source implementation</a:t>
            </a:r>
          </a:p>
          <a:p>
            <a:pPr lvl="1"/>
            <a:r>
              <a:rPr lang="en-US" i="0">
                <a:solidFill>
                  <a:srgbClr val="111111"/>
                </a:solidFill>
                <a:latin typeface="Helvetica Neue" panose="02000503000000020004" pitchFamily="2" charset="0"/>
              </a:rPr>
              <a:t>Is there a safe O(n) implementation</a:t>
            </a:r>
          </a:p>
          <a:p>
            <a:r>
              <a:rPr lang="en-US" b="0" u="none" strike="noStrike">
                <a:solidFill>
                  <a:srgbClr val="111111"/>
                </a:solidFill>
                <a:effectLst/>
                <a:latin typeface="Helvetica Neue" panose="02000503000000020004" pitchFamily="2" charset="0"/>
              </a:rPr>
              <a:t>Worked as intended for production</a:t>
            </a:r>
            <a:endParaRPr lang="en-US" b="0" i="0" u="none" strike="noStrike">
              <a:solidFill>
                <a:srgbClr val="111111"/>
              </a:solidFill>
              <a:effectLst/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952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AB1FA-F254-FB3B-61AC-B6796C528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Surveillance: Latency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61BD4-8805-B148-3007-DC607B6CB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lnSpcReduction="10000"/>
          </a:bodyPr>
          <a:lstStyle/>
          <a:p>
            <a:r>
              <a:rPr lang="en-US"/>
              <a:t>General Surveillance Solution</a:t>
            </a:r>
          </a:p>
          <a:p>
            <a:r>
              <a:rPr lang="en-US"/>
              <a:t>Input:</a:t>
            </a:r>
          </a:p>
          <a:p>
            <a:pPr lvl="1"/>
            <a:r>
              <a:rPr lang="en-US"/>
              <a:t>Euclidean Graph G = (V,E)</a:t>
            </a:r>
          </a:p>
          <a:p>
            <a:pPr lvl="1"/>
            <a:r>
              <a:rPr lang="en-US"/>
              <a:t>Function: Importance(vertex) -&gt; Real</a:t>
            </a:r>
          </a:p>
          <a:p>
            <a:r>
              <a:rPr lang="en-US"/>
              <a:t>Output:</a:t>
            </a:r>
          </a:p>
          <a:p>
            <a:pPr lvl="1"/>
            <a:r>
              <a:rPr lang="en-US"/>
              <a:t>Infinite Walk</a:t>
            </a:r>
          </a:p>
          <a:p>
            <a:r>
              <a:rPr lang="en-US"/>
              <a:t>Latency</a:t>
            </a:r>
          </a:p>
          <a:p>
            <a:pPr lvl="1"/>
            <a:r>
              <a:rPr lang="en-US"/>
              <a:t>Importance(node)* time since last visit</a:t>
            </a:r>
          </a:p>
          <a:p>
            <a:r>
              <a:rPr lang="en-US"/>
              <a:t>Infinite walk</a:t>
            </a:r>
          </a:p>
          <a:p>
            <a:pPr lvl="1"/>
            <a:r>
              <a:rPr lang="en-US"/>
              <a:t>Find a TSP that minimizes sum of latency of all nodes</a:t>
            </a:r>
          </a:p>
          <a:p>
            <a:endParaRPr lang="en-US"/>
          </a:p>
          <a:p>
            <a:pPr lvl="2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2F4EE3-BF4E-35E9-9DFC-08D01BFE7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2498" y="2171700"/>
            <a:ext cx="6144811" cy="433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688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11A58-BC2F-5578-681A-AFD4B67E2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7F934-DE74-8E50-9C76-4247AC2AB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43038"/>
            <a:ext cx="9601200" cy="4424362"/>
          </a:xfrm>
        </p:spPr>
        <p:txBody>
          <a:bodyPr/>
          <a:lstStyle/>
          <a:p>
            <a:r>
              <a:rPr lang="en-US"/>
              <a:t>Python Simulation in Matplotlib with very simple tracker</a:t>
            </a:r>
          </a:p>
          <a:p>
            <a:r>
              <a:rPr lang="en-US"/>
              <a:t>Made powerpoint for BD</a:t>
            </a:r>
          </a:p>
        </p:txBody>
      </p:sp>
    </p:spTree>
    <p:extLst>
      <p:ext uri="{BB962C8B-B14F-4D97-AF65-F5344CB8AC3E}">
        <p14:creationId xmlns:p14="http://schemas.microsoft.com/office/powerpoint/2010/main" val="3324752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D5570-C76C-1B64-C4FF-985506EDE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54460"/>
            <a:ext cx="6597555" cy="1485900"/>
          </a:xfrm>
        </p:spPr>
        <p:txBody>
          <a:bodyPr>
            <a:normAutofit fontScale="90000"/>
          </a:bodyPr>
          <a:lstStyle/>
          <a:p>
            <a:r>
              <a:rPr lang="en-US"/>
              <a:t>Motion Planning with Bezier Curves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78F51-43EF-1A57-0276-F223B7D90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6366" y="1346115"/>
            <a:ext cx="5612028" cy="4814655"/>
          </a:xfrm>
        </p:spPr>
        <p:txBody>
          <a:bodyPr/>
          <a:lstStyle/>
          <a:p>
            <a:r>
              <a:rPr lang="en-US"/>
              <a:t>Represent trajectories with bezier curves</a:t>
            </a:r>
          </a:p>
          <a:p>
            <a:r>
              <a:rPr lang="en-US"/>
              <a:t>Bezier curves use a weighted average of control points to model a unique trajectory</a:t>
            </a:r>
          </a:p>
          <a:p>
            <a:r>
              <a:rPr lang="en-US"/>
              <a:t>Differential guarantees of configuration</a:t>
            </a:r>
          </a:p>
          <a:p>
            <a:pPr lvl="1"/>
            <a:r>
              <a:rPr lang="en-US"/>
              <a:t>First and last sets position</a:t>
            </a:r>
          </a:p>
          <a:p>
            <a:pPr lvl="1"/>
            <a:r>
              <a:rPr lang="en-US"/>
              <a:t>2</a:t>
            </a:r>
            <a:r>
              <a:rPr lang="en-US" baseline="30000"/>
              <a:t>nd</a:t>
            </a:r>
            <a:r>
              <a:rPr lang="en-US"/>
              <a:t> and 2</a:t>
            </a:r>
            <a:r>
              <a:rPr lang="en-US" baseline="30000"/>
              <a:t>nd</a:t>
            </a:r>
            <a:r>
              <a:rPr lang="en-US"/>
              <a:t> last sets velocity</a:t>
            </a:r>
          </a:p>
          <a:p>
            <a:r>
              <a:rPr lang="en-US"/>
              <a:t>Used pytorch as a nonlinear optimizer</a:t>
            </a:r>
          </a:p>
          <a:p>
            <a:r>
              <a:rPr lang="en-US"/>
              <a:t>Ongoing Research:</a:t>
            </a:r>
          </a:p>
          <a:p>
            <a:pPr lvl="1"/>
            <a:r>
              <a:rPr lang="en-US"/>
              <a:t>Developing physics based intuition for loss penalty and constraints</a:t>
            </a:r>
          </a:p>
          <a:p>
            <a:r>
              <a:rPr lang="en-US">
                <a:hlinkClick r:id="rId3"/>
              </a:rPr>
              <a:t>Motion Planning around Obstacles  with Convex Optimization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CF5D8A-205F-B3AD-4A01-FD2A9C752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0566" y="0"/>
            <a:ext cx="47914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077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3FB13-5D58-D401-89F6-3A3E0D353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Frontier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82323-F0FA-918D-90F1-053A165F7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1027"/>
            <a:ext cx="9601200" cy="4446373"/>
          </a:xfrm>
        </p:spPr>
        <p:txBody>
          <a:bodyPr/>
          <a:lstStyle/>
          <a:p>
            <a:r>
              <a:rPr lang="en-US"/>
              <a:t>Game Theory on Missile Defense Techniques</a:t>
            </a:r>
          </a:p>
          <a:p>
            <a:pPr lvl="1"/>
            <a:r>
              <a:rPr lang="en-US"/>
              <a:t>How smart should you assume your adversary is?</a:t>
            </a:r>
          </a:p>
          <a:p>
            <a:pPr lvl="2"/>
            <a:r>
              <a:rPr lang="en-US"/>
              <a:t>Radar + Anti-Missile Missiles + IR</a:t>
            </a:r>
          </a:p>
          <a:p>
            <a:r>
              <a:rPr lang="en-US"/>
              <a:t>Obstacle Avoidance with Motion Control</a:t>
            </a:r>
          </a:p>
          <a:p>
            <a:pPr lvl="1"/>
            <a:r>
              <a:rPr lang="en-US"/>
              <a:t>Mixed Integer NonLinear Optimization: Gurobi Mosek</a:t>
            </a:r>
          </a:p>
        </p:txBody>
      </p:sp>
    </p:spTree>
    <p:extLst>
      <p:ext uri="{BB962C8B-B14F-4D97-AF65-F5344CB8AC3E}">
        <p14:creationId xmlns:p14="http://schemas.microsoft.com/office/powerpoint/2010/main" val="314780168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2582</TotalTime>
  <Words>889</Words>
  <Application>Microsoft Macintosh PowerPoint</Application>
  <PresentationFormat>Widescreen</PresentationFormat>
  <Paragraphs>179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Arial</vt:lpstr>
      <vt:lpstr>Franklin Gothic Book</vt:lpstr>
      <vt:lpstr>Helvetica Neue</vt:lpstr>
      <vt:lpstr>Lucida Grande</vt:lpstr>
      <vt:lpstr>Crop</vt:lpstr>
      <vt:lpstr>path planning &amp; ATR</vt:lpstr>
      <vt:lpstr>Career</vt:lpstr>
      <vt:lpstr>PowerPoint Presentation</vt:lpstr>
      <vt:lpstr>Path Navigation: Visibility Graphs</vt:lpstr>
      <vt:lpstr>Implementation Details</vt:lpstr>
      <vt:lpstr>Surveillance: Latency Graphs</vt:lpstr>
      <vt:lpstr>Results</vt:lpstr>
      <vt:lpstr>Motion Planning with Bezier Curves </vt:lpstr>
      <vt:lpstr>Frontier Research</vt:lpstr>
      <vt:lpstr>Convex Optimization(Machine Learning)</vt:lpstr>
      <vt:lpstr>Network Architecture: Object Detection</vt:lpstr>
      <vt:lpstr>ATR</vt:lpstr>
      <vt:lpstr>Data Preparation</vt:lpstr>
      <vt:lpstr>Network Architecture: SSD</vt:lpstr>
      <vt:lpstr>PowerPoint Presentation</vt:lpstr>
      <vt:lpstr>RTDETR</vt:lpstr>
      <vt:lpstr>Frontier Research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Akshay Gulabrao</dc:creator>
  <cp:keywords/>
  <dc:description/>
  <cp:lastModifiedBy>Akshay Gulabrao</cp:lastModifiedBy>
  <cp:revision>99</cp:revision>
  <dcterms:created xsi:type="dcterms:W3CDTF">2024-11-25T12:26:14Z</dcterms:created>
  <dcterms:modified xsi:type="dcterms:W3CDTF">2024-12-05T00:23:39Z</dcterms:modified>
  <cp:category/>
</cp:coreProperties>
</file>

<file path=docProps/thumbnail.jpeg>
</file>